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6" r:id="rId4"/>
    <p:sldId id="262" r:id="rId5"/>
    <p:sldId id="260" r:id="rId6"/>
    <p:sldId id="268" r:id="rId7"/>
    <p:sldId id="263" r:id="rId8"/>
    <p:sldId id="265" r:id="rId9"/>
    <p:sldId id="267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66FF"/>
    <a:srgbClr val="A80027"/>
    <a:srgbClr val="FF2525"/>
    <a:srgbClr val="FF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92" d="100"/>
          <a:sy n="92" d="100"/>
        </p:scale>
        <p:origin x="88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FB406-1BEE-449A-82D4-53A58BAC6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D062C74-1F69-448D-A8B2-D33CF8B45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116302-E684-4CD0-A445-5D2D1AE1C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56B78-5A8D-47A0-9724-331B6475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AB6324-5A77-49A7-A34B-054578E3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02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0FA24-4364-4F2D-8874-EDDFDC0C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33A674-EEC2-4E3F-8D23-D67757F51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8676B6-598C-44FE-A019-02519066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3E9057-BB01-4EB3-87F7-A0709241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BF326F-898A-457E-B7CE-B0B8AFC5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86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5A3D221-A58F-4AD8-8F9C-FF588BB9A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E7032B7-5182-4D46-B148-B91916486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CEA1CE-3384-49D5-9E49-8A1B3DF07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FC9DD4-4D2F-4796-B638-08AE999C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865482-312B-4DBF-AE8B-FB87D2F5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22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C4920-0ED9-4E7F-886D-9DD720C8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A747E0-168F-408B-935F-26CE726CB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FD462D-6DE3-416D-A13D-D878BEFA7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8D72DA-7999-4092-89A2-AD4CF12E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037C0C-8492-4D4F-BF71-57732A65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60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60AD6-F442-4F11-A96E-FC9D901C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0542E7-4B99-48BB-BA5D-4341E05B7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33D79D-A8BB-41AA-8756-84C94D09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2CD35F-6DBC-4E8A-8618-791E6D84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B17EBF-F880-402A-B230-A103BF38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4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5B574-E023-48E7-8478-18742CCE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C12E6F-4D38-4204-A741-0CAB1D983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7BC89E-C533-4E66-A4AE-963B3C850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C3C016-E8F9-488B-B211-7A27FEEF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8E28E4-3073-466C-8BBF-C9963A3D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535710-3445-4D15-AA2B-1FA6F7A5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41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DF473C-D5AC-472F-B8DB-E89F0CE9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24EF5E-FFAF-4BF2-A24B-C1E2C42E4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7E0855-FE3A-476D-A651-A9893E926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34635A-7BFE-4637-8A2D-DB47901BA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1A80242-7282-429A-9CC1-15F3802A4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F62A1D-2D25-4057-8876-852CEBAC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E5D1A6D-D05F-4889-925D-31590315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2C8093-970E-4BD1-AC56-6BF05493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B07CF-8FDC-4236-AAFC-1D7CF383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DAE311-3857-4881-8D92-88FEDCCB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0181E1-87B1-4C49-9403-B9C7B14B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5AAD49-6F4C-4BC7-BBD4-A52383B4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08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E01CA57-E7E5-4F25-95E1-69E410E4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7C9703-47DA-4201-92D2-72683A82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7D08D7-E256-42A4-88F8-A74C8034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67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76C45-5428-44D0-BC5A-D54B105A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B8614C-D191-426C-84F5-EADCE9AF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AC0C71-FE9E-48EF-8405-E6C8E7C6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2BEB68-12DC-404E-92BE-C857E384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459E52-234B-4DA3-9014-6D6DF91B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621E06-C235-4276-9761-D37D6B7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91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E8A35-2EAA-4F7D-AE75-981C461F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3DDAE4-7F3F-446F-AB89-1AA921E4C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E229B9-D0DC-4C3F-95A3-DE7104F10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FD76D1-3FC7-4804-989F-5B76E2B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F75E98-8785-4299-BCA6-659A5E5E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0824B3-6361-462F-BA42-79360287C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05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2AD8587-BB0E-4FC6-B11E-C87FE6AC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0E5138-8A8E-4BCB-A60C-2F55FE7D1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A6E814-2756-475D-AB50-8B90F953E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BCE13-AB5C-4AA1-A6EE-18055794B632}" type="datetimeFigureOut">
              <a:rPr lang="de-DE" smtClean="0"/>
              <a:t>03.05.2021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C99C0C-645D-480F-AAE8-E888A10E3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F6FBED-1F24-4795-8613-591455C99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DA163-ACC6-4185-8F15-B6DCFDC3F1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97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de.wiktionary.org/wiki/Butterkek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http://de.wiktionary.org/wiki/Butterkeks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g"/><Relationship Id="rId5" Type="http://schemas.openxmlformats.org/officeDocument/2006/relationships/image" Target="../media/image5.jpg"/><Relationship Id="rId10" Type="http://schemas.openxmlformats.org/officeDocument/2006/relationships/hyperlink" Target="https://pixabay.com/sv/photos/kex-sm%C3%B6r-kex-leibniz-bahlsen-2950005/" TargetMode="External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82CFC55-1CB5-4300-9967-C1956A63EC9B}"/>
              </a:ext>
            </a:extLst>
          </p:cNvPr>
          <p:cNvSpPr txBox="1"/>
          <p:nvPr/>
        </p:nvSpPr>
        <p:spPr>
          <a:xfrm>
            <a:off x="2165914" y="6858000"/>
            <a:ext cx="78601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2" tooltip="http://de.wiktionary.org/wiki/Butterkeks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3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9" name="Grafik 8" descr="Ein Bild, das drinnen, Spielzeug, ClipArt enthält.&#10;&#10;Automatisch generierte Beschreibung">
            <a:extLst>
              <a:ext uri="{FF2B5EF4-FFF2-40B4-BE49-F238E27FC236}">
                <a16:creationId xmlns:a16="http://schemas.microsoft.com/office/drawing/2014/main" id="{BEF092BB-81D0-4301-B4C4-E043E1AB0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21" y="2443768"/>
            <a:ext cx="4367158" cy="36653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73FA386-8FFB-4F1D-9FA1-9AFFF916C3C4}"/>
              </a:ext>
            </a:extLst>
          </p:cNvPr>
          <p:cNvSpPr txBox="1"/>
          <p:nvPr/>
        </p:nvSpPr>
        <p:spPr>
          <a:xfrm>
            <a:off x="3104251" y="1008994"/>
            <a:ext cx="59834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Herzlich Willkommen</a:t>
            </a:r>
          </a:p>
          <a:p>
            <a:pPr algn="ctr"/>
            <a:r>
              <a:rPr lang="de-DE" sz="2800" b="1" dirty="0"/>
              <a:t>zum knusprigsten</a:t>
            </a:r>
          </a:p>
          <a:p>
            <a:pPr algn="ctr"/>
            <a:r>
              <a:rPr lang="de-DE" sz="2800" b="1" dirty="0"/>
              <a:t>Fundraising-Konzept der „Butterkekse“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44F0092-CAB3-4204-8D7B-3E36886E1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5" y="94897"/>
            <a:ext cx="2054647" cy="13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8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3144D40-FBFC-4EB3-9B8E-193C78B9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" r="81"/>
          <a:stretch/>
        </p:blipFill>
        <p:spPr>
          <a:xfrm>
            <a:off x="3452659" y="606972"/>
            <a:ext cx="6222288" cy="6251028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0F56B78-AE48-4E41-B1F5-643BE77F54DD}"/>
              </a:ext>
            </a:extLst>
          </p:cNvPr>
          <p:cNvGrpSpPr/>
          <p:nvPr/>
        </p:nvGrpSpPr>
        <p:grpSpPr>
          <a:xfrm>
            <a:off x="54204" y="457200"/>
            <a:ext cx="3285194" cy="6400799"/>
            <a:chOff x="54204" y="457200"/>
            <a:chExt cx="3285194" cy="6400799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D5DF74B5-2D3D-4E47-9D60-5CB703C4D30E}"/>
                </a:ext>
              </a:extLst>
            </p:cNvPr>
            <p:cNvSpPr txBox="1"/>
            <p:nvPr/>
          </p:nvSpPr>
          <p:spPr>
            <a:xfrm>
              <a:off x="161925" y="457200"/>
              <a:ext cx="3177473" cy="3231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Halver </a:t>
              </a:r>
              <a:r>
                <a:rPr lang="de-DE" b="1" baseline="30000" dirty="0"/>
                <a:t>*)</a:t>
              </a:r>
            </a:p>
            <a:p>
              <a:r>
                <a:rPr lang="de-DE" b="1" dirty="0"/>
                <a:t>16667 Einwohner</a:t>
              </a:r>
            </a:p>
            <a:p>
              <a:r>
                <a:rPr lang="de-DE" b="1" dirty="0"/>
                <a:t>39,8% evangelisch</a:t>
              </a:r>
            </a:p>
            <a:p>
              <a:endParaRPr lang="de-DE" b="1" dirty="0"/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de-DE" dirty="0"/>
                <a:t>ev. Kirchengemeinde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de-DE" dirty="0"/>
                <a:t>kath. Gemeinde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de-DE" dirty="0"/>
                <a:t>freie ev. Gemeinde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de-DE" dirty="0"/>
                <a:t>Baptisten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de-DE" dirty="0"/>
                <a:t>Mennoniten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de-DE" dirty="0"/>
                <a:t>Neuapostolische Kirche</a:t>
              </a:r>
            </a:p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de-DE" dirty="0"/>
                <a:t>türkisch-islamische Gemeinde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ED80D11-BDCF-4B09-8749-DB2E7F6373FF}"/>
                </a:ext>
              </a:extLst>
            </p:cNvPr>
            <p:cNvSpPr txBox="1"/>
            <p:nvPr/>
          </p:nvSpPr>
          <p:spPr>
            <a:xfrm rot="16200000">
              <a:off x="-1038884" y="5549468"/>
              <a:ext cx="24016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*) de.wikipedia.org, 27.04.2021 / Statistik Stand 2020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CB08BD5-90C7-4FDE-BB63-A9C857F467E1}"/>
              </a:ext>
            </a:extLst>
          </p:cNvPr>
          <p:cNvSpPr txBox="1"/>
          <p:nvPr/>
        </p:nvSpPr>
        <p:spPr>
          <a:xfrm>
            <a:off x="4484121" y="134348"/>
            <a:ext cx="3223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Standort und Fakten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1E29AA-C5FA-4923-94DF-57EFE9E7B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5" y="94897"/>
            <a:ext cx="2054647" cy="13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48407A-6BEB-4CA1-BF8A-B43DCA0B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448" y="685800"/>
            <a:ext cx="6401103" cy="480238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4C540FB-93F6-4250-9992-F52F5E964DEE}"/>
              </a:ext>
            </a:extLst>
          </p:cNvPr>
          <p:cNvSpPr/>
          <p:nvPr/>
        </p:nvSpPr>
        <p:spPr>
          <a:xfrm>
            <a:off x="2895448" y="5523323"/>
            <a:ext cx="6401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zwei Ebenen, Toiletten auf Halbetage – keine Barrierefreiheit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marodes Dach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 kleiner „großer“ Saal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Kosten 1,5 </a:t>
            </a:r>
            <a:r>
              <a:rPr lang="de-DE" dirty="0" err="1"/>
              <a:t>Mio</a:t>
            </a:r>
            <a:r>
              <a:rPr lang="de-DE" dirty="0"/>
              <a:t>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613BBDD-07DE-45C2-B2A4-B5100BB3D988}"/>
              </a:ext>
            </a:extLst>
          </p:cNvPr>
          <p:cNvSpPr txBox="1"/>
          <p:nvPr/>
        </p:nvSpPr>
        <p:spPr>
          <a:xfrm>
            <a:off x="3416271" y="134348"/>
            <a:ext cx="5359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Das Projekt: Gemeindehausumbau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1608317-A470-497D-8617-0191F8C8E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5" y="94897"/>
            <a:ext cx="2054647" cy="13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09E4E93D-E582-4703-8C91-6DB06AF92856}"/>
              </a:ext>
            </a:extLst>
          </p:cNvPr>
          <p:cNvSpPr txBox="1"/>
          <p:nvPr/>
        </p:nvSpPr>
        <p:spPr>
          <a:xfrm>
            <a:off x="4694430" y="292008"/>
            <a:ext cx="2803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Situationsanalyse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5B8742-3A5A-44CA-8166-A866C7515F23}"/>
              </a:ext>
            </a:extLst>
          </p:cNvPr>
          <p:cNvSpPr txBox="1"/>
          <p:nvPr/>
        </p:nvSpPr>
        <p:spPr>
          <a:xfrm>
            <a:off x="2974456" y="806039"/>
            <a:ext cx="749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SWOT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5ABE14-6DF2-4A51-A559-FE0C632D1D15}"/>
              </a:ext>
            </a:extLst>
          </p:cNvPr>
          <p:cNvSpPr txBox="1"/>
          <p:nvPr/>
        </p:nvSpPr>
        <p:spPr>
          <a:xfrm>
            <a:off x="8240068" y="1912116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Lösung!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A765A9F-21F9-453A-AAF4-A580A09075DE}"/>
              </a:ext>
            </a:extLst>
          </p:cNvPr>
          <p:cNvSpPr/>
          <p:nvPr/>
        </p:nvSpPr>
        <p:spPr>
          <a:xfrm>
            <a:off x="369071" y="1192330"/>
            <a:ext cx="2896838" cy="36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4B4F46-4F17-4AE1-AA75-11AD33F0C27D}"/>
              </a:ext>
            </a:extLst>
          </p:cNvPr>
          <p:cNvSpPr txBox="1"/>
          <p:nvPr/>
        </p:nvSpPr>
        <p:spPr>
          <a:xfrm>
            <a:off x="1286578" y="1195359"/>
            <a:ext cx="10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Stärken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CBC6F00-69C3-4E0D-A0E7-571FB0AC296D}"/>
              </a:ext>
            </a:extLst>
          </p:cNvPr>
          <p:cNvSpPr/>
          <p:nvPr/>
        </p:nvSpPr>
        <p:spPr>
          <a:xfrm>
            <a:off x="369071" y="1555745"/>
            <a:ext cx="2889216" cy="28679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627A967-F612-4667-9C72-C48A21352849}"/>
              </a:ext>
            </a:extLst>
          </p:cNvPr>
          <p:cNvSpPr/>
          <p:nvPr/>
        </p:nvSpPr>
        <p:spPr>
          <a:xfrm>
            <a:off x="426417" y="1561400"/>
            <a:ext cx="28595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5500 Gemeindemitglieder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aktive Jugendarbeit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junge aktive Familien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Kirche &amp; Gemeindehaus im Ortsmittelpunkt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lokale Verankerung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Nutzung digitaler Medien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Verankerung Ehrenamtlicher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vor kurzem viel gespendet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B87726E-AF41-4928-BFD7-4DB7D1E19240}"/>
              </a:ext>
            </a:extLst>
          </p:cNvPr>
          <p:cNvSpPr/>
          <p:nvPr/>
        </p:nvSpPr>
        <p:spPr>
          <a:xfrm>
            <a:off x="4089033" y="2424495"/>
            <a:ext cx="180000" cy="18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A687FF1-185A-4773-BD86-943C1251828C}"/>
              </a:ext>
            </a:extLst>
          </p:cNvPr>
          <p:cNvSpPr/>
          <p:nvPr/>
        </p:nvSpPr>
        <p:spPr>
          <a:xfrm>
            <a:off x="3456665" y="1192330"/>
            <a:ext cx="2896838" cy="36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7F60C64-E3AA-4CE8-B59C-2BF83875837C}"/>
              </a:ext>
            </a:extLst>
          </p:cNvPr>
          <p:cNvSpPr txBox="1"/>
          <p:nvPr/>
        </p:nvSpPr>
        <p:spPr>
          <a:xfrm>
            <a:off x="4374172" y="1195359"/>
            <a:ext cx="10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Chancen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D8AE1EC-853B-4E11-9508-6717B90196D9}"/>
              </a:ext>
            </a:extLst>
          </p:cNvPr>
          <p:cNvSpPr/>
          <p:nvPr/>
        </p:nvSpPr>
        <p:spPr>
          <a:xfrm>
            <a:off x="3456665" y="1555745"/>
            <a:ext cx="2896838" cy="28679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FEEB829-E3C7-4357-85C9-483CA55526E8}"/>
              </a:ext>
            </a:extLst>
          </p:cNvPr>
          <p:cNvSpPr/>
          <p:nvPr/>
        </p:nvSpPr>
        <p:spPr>
          <a:xfrm>
            <a:off x="3486303" y="1561400"/>
            <a:ext cx="28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Nutzung digitaler Medien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gesellschaftliche Möglichkeiten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Erinnerung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7AC17E2-5EBE-4FBE-AAAC-C19B173242D6}"/>
              </a:ext>
            </a:extLst>
          </p:cNvPr>
          <p:cNvSpPr/>
          <p:nvPr/>
        </p:nvSpPr>
        <p:spPr>
          <a:xfrm>
            <a:off x="3456665" y="4506063"/>
            <a:ext cx="2896838" cy="36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0453901-0CF1-4747-ACEA-29EC9D088319}"/>
              </a:ext>
            </a:extLst>
          </p:cNvPr>
          <p:cNvSpPr txBox="1"/>
          <p:nvPr/>
        </p:nvSpPr>
        <p:spPr>
          <a:xfrm>
            <a:off x="4374172" y="4509092"/>
            <a:ext cx="106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Risiken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C6BF045-C2E0-4A23-926B-21D42731F0DB}"/>
              </a:ext>
            </a:extLst>
          </p:cNvPr>
          <p:cNvSpPr/>
          <p:nvPr/>
        </p:nvSpPr>
        <p:spPr>
          <a:xfrm>
            <a:off x="3456665" y="4869479"/>
            <a:ext cx="2896838" cy="17836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63B0668-F573-4FF5-97A9-B05EB04783D9}"/>
              </a:ext>
            </a:extLst>
          </p:cNvPr>
          <p:cNvSpPr/>
          <p:nvPr/>
        </p:nvSpPr>
        <p:spPr>
          <a:xfrm>
            <a:off x="3486303" y="4898782"/>
            <a:ext cx="28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Einordnung in Gesamtfinanzierungsplan 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0DB9912-4803-4511-8DB0-0ED44637E579}"/>
              </a:ext>
            </a:extLst>
          </p:cNvPr>
          <p:cNvSpPr/>
          <p:nvPr/>
        </p:nvSpPr>
        <p:spPr>
          <a:xfrm>
            <a:off x="369071" y="4493702"/>
            <a:ext cx="2896838" cy="360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3042E2C-0460-4CEE-8862-661B9D43C335}"/>
              </a:ext>
            </a:extLst>
          </p:cNvPr>
          <p:cNvSpPr txBox="1"/>
          <p:nvPr/>
        </p:nvSpPr>
        <p:spPr>
          <a:xfrm>
            <a:off x="1147750" y="4496731"/>
            <a:ext cx="133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Schwächen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2AFC46A-49FE-4373-923E-D4F38FFD3706}"/>
              </a:ext>
            </a:extLst>
          </p:cNvPr>
          <p:cNvSpPr/>
          <p:nvPr/>
        </p:nvSpPr>
        <p:spPr>
          <a:xfrm>
            <a:off x="369071" y="4857118"/>
            <a:ext cx="2896838" cy="17836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2A75924-108A-4B2C-A9BC-72597817708A}"/>
              </a:ext>
            </a:extLst>
          </p:cNvPr>
          <p:cNvSpPr/>
          <p:nvPr/>
        </p:nvSpPr>
        <p:spPr>
          <a:xfrm>
            <a:off x="398709" y="4886421"/>
            <a:ext cx="28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kleine Interessengruppe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junge Familien = geringes Familieneinkommen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vor kurzem viel gespendet</a:t>
            </a:r>
          </a:p>
          <a:p>
            <a:pPr marL="180975" indent="-180975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dirty="0"/>
              <a:t>12 Monate Fundraising vs. Gesamt-Renovierung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775B030-AA0E-4AEC-8A32-C21CE05BBADC}"/>
              </a:ext>
            </a:extLst>
          </p:cNvPr>
          <p:cNvSpPr/>
          <p:nvPr/>
        </p:nvSpPr>
        <p:spPr>
          <a:xfrm>
            <a:off x="3807372" y="978995"/>
            <a:ext cx="4895194" cy="999577"/>
          </a:xfrm>
          <a:custGeom>
            <a:avLst/>
            <a:gdLst>
              <a:gd name="connsiteX0" fmla="*/ 0 w 4895194"/>
              <a:gd name="connsiteY0" fmla="*/ 37881 h 999577"/>
              <a:gd name="connsiteX1" fmla="*/ 2388476 w 4895194"/>
              <a:gd name="connsiteY1" fmla="*/ 6350 h 999577"/>
              <a:gd name="connsiteX2" fmla="*/ 3823138 w 4895194"/>
              <a:gd name="connsiteY2" fmla="*/ 148239 h 999577"/>
              <a:gd name="connsiteX3" fmla="*/ 4619297 w 4895194"/>
              <a:gd name="connsiteY3" fmla="*/ 668502 h 999577"/>
              <a:gd name="connsiteX4" fmla="*/ 4895194 w 4895194"/>
              <a:gd name="connsiteY4" fmla="*/ 999577 h 99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5194" h="999577">
                <a:moveTo>
                  <a:pt x="0" y="37881"/>
                </a:moveTo>
                <a:cubicBezTo>
                  <a:pt x="875643" y="12919"/>
                  <a:pt x="1751286" y="-12043"/>
                  <a:pt x="2388476" y="6350"/>
                </a:cubicBezTo>
                <a:cubicBezTo>
                  <a:pt x="3025666" y="24743"/>
                  <a:pt x="3451335" y="37880"/>
                  <a:pt x="3823138" y="148239"/>
                </a:cubicBezTo>
                <a:cubicBezTo>
                  <a:pt x="4194941" y="258598"/>
                  <a:pt x="4440621" y="526612"/>
                  <a:pt x="4619297" y="668502"/>
                </a:cubicBezTo>
                <a:cubicBezTo>
                  <a:pt x="4797973" y="810392"/>
                  <a:pt x="4846583" y="904984"/>
                  <a:pt x="4895194" y="999577"/>
                </a:cubicBezTo>
              </a:path>
            </a:pathLst>
          </a:custGeom>
          <a:noFill/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 descr="Ein Bild, das Text, grün enthält.&#10;&#10;Automatisch generierte Beschreibung">
            <a:extLst>
              <a:ext uri="{FF2B5EF4-FFF2-40B4-BE49-F238E27FC236}">
                <a16:creationId xmlns:a16="http://schemas.microsoft.com/office/drawing/2014/main" id="{EAC3907D-4BD9-4D28-BFFE-54C30AF09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92" y="2318179"/>
            <a:ext cx="5146723" cy="259132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A5D1B98-682C-44C1-8DAA-680D44B41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5" y="94897"/>
            <a:ext cx="2054647" cy="13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B2A26A-573D-48E3-9751-B45B2C13DA33}"/>
              </a:ext>
            </a:extLst>
          </p:cNvPr>
          <p:cNvSpPr txBox="1"/>
          <p:nvPr/>
        </p:nvSpPr>
        <p:spPr>
          <a:xfrm>
            <a:off x="0" y="1274324"/>
            <a:ext cx="1945531" cy="1754326"/>
          </a:xfrm>
          <a:prstGeom prst="rect">
            <a:avLst/>
          </a:prstGeom>
          <a:solidFill>
            <a:srgbClr val="3399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Kommunikation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Bekanntmachen des Projektes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Information zu Status der Kampagne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932F90-2073-48DE-ABF0-F98A3D4F55BC}"/>
              </a:ext>
            </a:extLst>
          </p:cNvPr>
          <p:cNvSpPr txBox="1"/>
          <p:nvPr/>
        </p:nvSpPr>
        <p:spPr>
          <a:xfrm>
            <a:off x="-1" y="4199107"/>
            <a:ext cx="1945531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Marketing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Projektziel: 130.000 €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12 Monate Kampagne</a:t>
            </a:r>
          </a:p>
        </p:txBody>
      </p: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803F0DC5-87E6-414D-98B1-59CA71F5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117435"/>
              </p:ext>
            </p:extLst>
          </p:nvPr>
        </p:nvGraphicFramePr>
        <p:xfrm>
          <a:off x="1857983" y="371923"/>
          <a:ext cx="10155684" cy="62943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46307">
                  <a:extLst>
                    <a:ext uri="{9D8B030D-6E8A-4147-A177-3AD203B41FA5}">
                      <a16:colId xmlns:a16="http://schemas.microsoft.com/office/drawing/2014/main" val="1398525169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4156609281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2767783123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3847957460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2311242727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3175578819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1629030413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720704660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409064692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3179026988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2576567465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709272608"/>
                    </a:ext>
                  </a:extLst>
                </a:gridCol>
              </a:tblGrid>
              <a:tr h="243713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2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3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5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6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7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8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9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10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11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12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2272632532"/>
                  </a:ext>
                </a:extLst>
              </a:tr>
              <a:tr h="243900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029"/>
                  </a:ext>
                </a:extLst>
              </a:tr>
              <a:tr h="356993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556088"/>
                  </a:ext>
                </a:extLst>
              </a:tr>
            </a:tbl>
          </a:graphicData>
        </a:graphic>
      </p:graphicFrame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C053299-D220-484A-BB53-F066450EBF54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6926790" y="2173465"/>
            <a:ext cx="9035" cy="2576945"/>
          </a:xfrm>
          <a:prstGeom prst="straightConnector1">
            <a:avLst/>
          </a:prstGeom>
          <a:ln w="762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0E3F4EB5-C12B-4A7F-9AF3-B4E82CE3D336}"/>
              </a:ext>
            </a:extLst>
          </p:cNvPr>
          <p:cNvCxnSpPr>
            <a:cxnSpLocks/>
          </p:cNvCxnSpPr>
          <p:nvPr/>
        </p:nvCxnSpPr>
        <p:spPr>
          <a:xfrm>
            <a:off x="2409565" y="2052204"/>
            <a:ext cx="14237" cy="2608426"/>
          </a:xfrm>
          <a:prstGeom prst="straightConnector1">
            <a:avLst/>
          </a:prstGeom>
          <a:ln w="762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98A2DA7D-1CE3-4FE0-9137-C94FC3C7A0C0}"/>
              </a:ext>
            </a:extLst>
          </p:cNvPr>
          <p:cNvCxnSpPr>
            <a:cxnSpLocks/>
          </p:cNvCxnSpPr>
          <p:nvPr/>
        </p:nvCxnSpPr>
        <p:spPr>
          <a:xfrm>
            <a:off x="11357406" y="2505842"/>
            <a:ext cx="0" cy="2334348"/>
          </a:xfrm>
          <a:prstGeom prst="straightConnector1">
            <a:avLst/>
          </a:prstGeom>
          <a:ln w="762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235F4C7-07BD-421A-A308-C1BEAD82AA55}"/>
              </a:ext>
            </a:extLst>
          </p:cNvPr>
          <p:cNvGrpSpPr/>
          <p:nvPr/>
        </p:nvGrpSpPr>
        <p:grpSpPr>
          <a:xfrm>
            <a:off x="1880214" y="3484959"/>
            <a:ext cx="5043100" cy="828982"/>
            <a:chOff x="1880214" y="3484959"/>
            <a:chExt cx="5043100" cy="828982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5EC9FB2F-0F97-44EF-8AE5-A7F2E45722C5}"/>
                </a:ext>
              </a:extLst>
            </p:cNvPr>
            <p:cNvSpPr/>
            <p:nvPr/>
          </p:nvSpPr>
          <p:spPr>
            <a:xfrm>
              <a:off x="1880214" y="3484959"/>
              <a:ext cx="5043100" cy="828982"/>
            </a:xfrm>
            <a:prstGeom prst="rect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8ED9312-ED42-4791-BFF4-5020B24EF9F5}"/>
                </a:ext>
              </a:extLst>
            </p:cNvPr>
            <p:cNvSpPr txBox="1"/>
            <p:nvPr/>
          </p:nvSpPr>
          <p:spPr>
            <a:xfrm>
              <a:off x="1880215" y="3495845"/>
              <a:ext cx="1108954" cy="50359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de-DE" sz="1400" b="1" dirty="0"/>
                <a:t>Akquise Tom-</a:t>
              </a:r>
              <a:r>
                <a:rPr lang="de-DE" sz="1400" b="1" dirty="0" err="1"/>
                <a:t>bolagewinne</a:t>
              </a:r>
              <a:endParaRPr lang="de-DE" sz="1400" b="1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5E397D3-5BE4-4774-B5FC-6B4AB78722B9}"/>
                </a:ext>
              </a:extLst>
            </p:cNvPr>
            <p:cNvSpPr txBox="1"/>
            <p:nvPr/>
          </p:nvSpPr>
          <p:spPr>
            <a:xfrm>
              <a:off x="2989168" y="4004022"/>
              <a:ext cx="3901489" cy="28814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de-DE" sz="1400" b="1" dirty="0"/>
                <a:t>Spendentombola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29334FF-79A2-4246-AC3C-AD1A3B56E803}"/>
                </a:ext>
              </a:extLst>
            </p:cNvPr>
            <p:cNvSpPr txBox="1"/>
            <p:nvPr/>
          </p:nvSpPr>
          <p:spPr>
            <a:xfrm>
              <a:off x="3600941" y="3516393"/>
              <a:ext cx="2950680" cy="52322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Gewinne: Spenden z.B. lokaler Firmen</a:t>
              </a:r>
            </a:p>
            <a:p>
              <a:r>
                <a:rPr lang="de-DE" sz="1400" dirty="0">
                  <a:solidFill>
                    <a:schemeClr val="bg1"/>
                  </a:solidFill>
                </a:rPr>
                <a:t>Ziel: 80.000 € (=15 €/</a:t>
              </a:r>
              <a:r>
                <a:rPr lang="de-DE" sz="1400" dirty="0" err="1">
                  <a:solidFill>
                    <a:schemeClr val="bg1"/>
                  </a:solidFill>
                </a:rPr>
                <a:t>Gm</a:t>
              </a:r>
              <a:r>
                <a:rPr lang="de-DE" sz="1400" dirty="0">
                  <a:solidFill>
                    <a:schemeClr val="bg1"/>
                  </a:solidFill>
                </a:rPr>
                <a:t>-Glied)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C8A1FA3-23D8-466E-9053-A996C6358BE0}"/>
              </a:ext>
            </a:extLst>
          </p:cNvPr>
          <p:cNvSpPr txBox="1"/>
          <p:nvPr/>
        </p:nvSpPr>
        <p:spPr>
          <a:xfrm>
            <a:off x="2227643" y="2549766"/>
            <a:ext cx="9786024" cy="523220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Information zum Kampagnenstatus: 	</a:t>
            </a:r>
            <a:r>
              <a:rPr lang="de-DE" sz="1400" dirty="0"/>
              <a:t>Barometer Gesamtkampagne, Barometer Einzelvorhaben, regelmäßige Abkündigung</a:t>
            </a:r>
          </a:p>
          <a:p>
            <a:r>
              <a:rPr lang="de-DE" sz="1400" dirty="0"/>
              <a:t>			soziale Medien, Gemeindebrief, dedizierte Website, analog (Außenwand!) </a:t>
            </a:r>
            <a:endParaRPr lang="de-DE" sz="1400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89B6CB-0CE1-481C-B9B5-90B5721F923F}"/>
              </a:ext>
            </a:extLst>
          </p:cNvPr>
          <p:cNvSpPr txBox="1"/>
          <p:nvPr/>
        </p:nvSpPr>
        <p:spPr>
          <a:xfrm>
            <a:off x="1869329" y="691167"/>
            <a:ext cx="1352842" cy="1365365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Kampagnenstart: </a:t>
            </a:r>
          </a:p>
          <a:p>
            <a:r>
              <a:rPr lang="de-DE" sz="1400" b="1" i="1" dirty="0"/>
              <a:t>Gemeinde-Event</a:t>
            </a:r>
          </a:p>
          <a:p>
            <a:r>
              <a:rPr lang="de-DE" sz="1400" dirty="0"/>
              <a:t>soziale Medien, Gemeindebrief, dedizierte Web-site, Presse</a:t>
            </a:r>
            <a:endParaRPr lang="de-DE" sz="14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6C26D8F-EB45-4722-9CD7-5C5A65FE4715}"/>
              </a:ext>
            </a:extLst>
          </p:cNvPr>
          <p:cNvSpPr txBox="1"/>
          <p:nvPr/>
        </p:nvSpPr>
        <p:spPr>
          <a:xfrm>
            <a:off x="10602686" y="925034"/>
            <a:ext cx="1410981" cy="1580808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Kampagnenfinish: </a:t>
            </a:r>
            <a:r>
              <a:rPr lang="de-DE" sz="1400" b="1" i="1" dirty="0"/>
              <a:t>Gemeinde-Event</a:t>
            </a:r>
          </a:p>
          <a:p>
            <a:r>
              <a:rPr lang="de-DE" sz="1400" dirty="0"/>
              <a:t>soziale Medien, Gemeindebrief, dedizierte Web-site, Presse, ana-log (Außenwand!), </a:t>
            </a:r>
            <a:endParaRPr lang="de-DE" sz="1400" b="1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19D6CB4-7022-4A12-B914-E028F820DFD5}"/>
              </a:ext>
            </a:extLst>
          </p:cNvPr>
          <p:cNvCxnSpPr>
            <a:cxnSpLocks/>
          </p:cNvCxnSpPr>
          <p:nvPr/>
        </p:nvCxnSpPr>
        <p:spPr>
          <a:xfrm>
            <a:off x="3222171" y="1373849"/>
            <a:ext cx="7380515" cy="38067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A577996D-7922-4F56-9F05-AB9F4FBD4AD3}"/>
              </a:ext>
            </a:extLst>
          </p:cNvPr>
          <p:cNvCxnSpPr>
            <a:cxnSpLocks/>
          </p:cNvCxnSpPr>
          <p:nvPr/>
        </p:nvCxnSpPr>
        <p:spPr>
          <a:xfrm>
            <a:off x="3007474" y="4922199"/>
            <a:ext cx="7849533" cy="14105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833277C-2EDB-4E89-BB6A-C0CDB3E01F31}"/>
              </a:ext>
            </a:extLst>
          </p:cNvPr>
          <p:cNvSpPr txBox="1"/>
          <p:nvPr/>
        </p:nvSpPr>
        <p:spPr>
          <a:xfrm>
            <a:off x="6259404" y="808100"/>
            <a:ext cx="1352842" cy="1365365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Mitte der Kam-</a:t>
            </a:r>
            <a:r>
              <a:rPr lang="de-DE" sz="1400" b="1" dirty="0" err="1"/>
              <a:t>pagne</a:t>
            </a:r>
            <a:r>
              <a:rPr lang="de-DE" sz="1400" b="1" dirty="0"/>
              <a:t>:</a:t>
            </a:r>
          </a:p>
          <a:p>
            <a:r>
              <a:rPr lang="de-DE" sz="1400" b="1" i="1" dirty="0"/>
              <a:t>Gemeinde-Event</a:t>
            </a:r>
          </a:p>
          <a:p>
            <a:r>
              <a:rPr lang="de-DE" sz="1400" dirty="0"/>
              <a:t>soziale Medien, Gemeindebrief, Website, Presse</a:t>
            </a:r>
            <a:endParaRPr lang="de-DE" sz="14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D0449D7-C388-4CE7-BA71-E5AB10194C08}"/>
              </a:ext>
            </a:extLst>
          </p:cNvPr>
          <p:cNvSpPr txBox="1"/>
          <p:nvPr/>
        </p:nvSpPr>
        <p:spPr>
          <a:xfrm>
            <a:off x="6381348" y="4750410"/>
            <a:ext cx="1108954" cy="503590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Gemeindefest</a:t>
            </a:r>
          </a:p>
          <a:p>
            <a:r>
              <a:rPr lang="de-DE" sz="1400" dirty="0"/>
              <a:t>Ziel: 2.500 €</a:t>
            </a:r>
            <a:r>
              <a:rPr lang="de-DE" sz="1400" b="1" dirty="0"/>
              <a:t>	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444A40-85BF-47A4-B69A-006DE6AF1E95}"/>
              </a:ext>
            </a:extLst>
          </p:cNvPr>
          <p:cNvSpPr txBox="1"/>
          <p:nvPr/>
        </p:nvSpPr>
        <p:spPr>
          <a:xfrm>
            <a:off x="3309779" y="4969382"/>
            <a:ext cx="987468" cy="934478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Kita-Spenden-marathon</a:t>
            </a:r>
          </a:p>
          <a:p>
            <a:r>
              <a:rPr lang="de-DE" sz="1400" dirty="0"/>
              <a:t>Ziel: 500 €</a:t>
            </a:r>
            <a:r>
              <a:rPr lang="de-DE" sz="1400" b="1" dirty="0"/>
              <a:t>	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ED59ADF-5672-4C61-9278-9AD7EED72D26}"/>
              </a:ext>
            </a:extLst>
          </p:cNvPr>
          <p:cNvSpPr txBox="1"/>
          <p:nvPr/>
        </p:nvSpPr>
        <p:spPr>
          <a:xfrm>
            <a:off x="7612245" y="5087817"/>
            <a:ext cx="1351645" cy="1149921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Konfi-Aktionen </a:t>
            </a:r>
            <a:r>
              <a:rPr lang="de-DE" sz="1400" dirty="0"/>
              <a:t>(Tannenbaum, Valentinstag-Rosen, …)</a:t>
            </a:r>
          </a:p>
          <a:p>
            <a:r>
              <a:rPr lang="de-DE" sz="1400" dirty="0"/>
              <a:t>Ziel: 1.000 €</a:t>
            </a:r>
            <a:r>
              <a:rPr lang="de-DE" sz="1400" b="1" dirty="0"/>
              <a:t>	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60562A3-5A25-4676-86DD-3FC8D65EF687}"/>
              </a:ext>
            </a:extLst>
          </p:cNvPr>
          <p:cNvSpPr txBox="1"/>
          <p:nvPr/>
        </p:nvSpPr>
        <p:spPr>
          <a:xfrm>
            <a:off x="9643775" y="5087817"/>
            <a:ext cx="1159024" cy="1149921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Konfi-Aktionen </a:t>
            </a:r>
            <a:r>
              <a:rPr lang="de-DE" sz="1400" dirty="0"/>
              <a:t>(Stutenkerl-verkauf, …)</a:t>
            </a:r>
          </a:p>
          <a:p>
            <a:r>
              <a:rPr lang="de-DE" sz="1400" dirty="0"/>
              <a:t>Ziel: 1.000 €</a:t>
            </a:r>
            <a:r>
              <a:rPr lang="de-DE" sz="1400" b="1" dirty="0"/>
              <a:t>	</a:t>
            </a:r>
          </a:p>
        </p:txBody>
      </p:sp>
      <p:sp>
        <p:nvSpPr>
          <p:cNvPr id="27" name="Legende: mit gebogener Linie mit Rahmen und Akzentuierungsbalken 26">
            <a:extLst>
              <a:ext uri="{FF2B5EF4-FFF2-40B4-BE49-F238E27FC236}">
                <a16:creationId xmlns:a16="http://schemas.microsoft.com/office/drawing/2014/main" id="{508DC289-3DC9-4850-A700-FD8B7B852CF9}"/>
              </a:ext>
            </a:extLst>
          </p:cNvPr>
          <p:cNvSpPr/>
          <p:nvPr/>
        </p:nvSpPr>
        <p:spPr>
          <a:xfrm>
            <a:off x="7412020" y="3527167"/>
            <a:ext cx="1186756" cy="59610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550"/>
              <a:gd name="adj6" fmla="val -83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zu klären: Steuern / Gemeinnützigkeit (Förderverein)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DBBC49-3DB8-4709-9BBF-B2F989686EE9}"/>
              </a:ext>
            </a:extLst>
          </p:cNvPr>
          <p:cNvSpPr txBox="1"/>
          <p:nvPr/>
        </p:nvSpPr>
        <p:spPr>
          <a:xfrm>
            <a:off x="1869329" y="4339922"/>
            <a:ext cx="10137614" cy="288147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lokale Geschäfte zeigen Unterstützung: Plaketten an Geschäften</a:t>
            </a:r>
            <a:r>
              <a:rPr lang="de-DE" sz="1400" dirty="0"/>
              <a:t> (Farbe/Größe/Form codiert Beitrag) Ziel: 15.000 €</a:t>
            </a:r>
            <a:r>
              <a:rPr lang="de-DE" sz="1400" b="1" dirty="0"/>
              <a:t> 	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45CD839-983A-402D-9361-086C20B577D5}"/>
              </a:ext>
            </a:extLst>
          </p:cNvPr>
          <p:cNvSpPr txBox="1"/>
          <p:nvPr/>
        </p:nvSpPr>
        <p:spPr>
          <a:xfrm>
            <a:off x="1869325" y="6281359"/>
            <a:ext cx="10137614" cy="288147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Ansprache von Einzelspendern</a:t>
            </a:r>
            <a:r>
              <a:rPr lang="de-DE" sz="1400" dirty="0"/>
              <a:t> Ziel: 15.000 €</a:t>
            </a:r>
            <a:r>
              <a:rPr lang="de-DE" sz="1400" b="1" dirty="0"/>
              <a:t> 	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EDABEF7-2C9A-4BBF-A032-319FCDB055AE}"/>
              </a:ext>
            </a:extLst>
          </p:cNvPr>
          <p:cNvSpPr txBox="1"/>
          <p:nvPr/>
        </p:nvSpPr>
        <p:spPr>
          <a:xfrm>
            <a:off x="1869325" y="4660630"/>
            <a:ext cx="1108954" cy="503590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Gemeindefest</a:t>
            </a:r>
          </a:p>
          <a:p>
            <a:r>
              <a:rPr lang="de-DE" sz="1400" dirty="0"/>
              <a:t>Ziel: 2.500 €</a:t>
            </a:r>
            <a:r>
              <a:rPr lang="de-DE" sz="1400" b="1" dirty="0"/>
              <a:t>	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E8F6EED-FF41-4ACD-A8D0-A0C9D3EAEFC9}"/>
              </a:ext>
            </a:extLst>
          </p:cNvPr>
          <p:cNvSpPr txBox="1"/>
          <p:nvPr/>
        </p:nvSpPr>
        <p:spPr>
          <a:xfrm>
            <a:off x="10880860" y="4840190"/>
            <a:ext cx="1108954" cy="503590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Gemeindefest</a:t>
            </a:r>
          </a:p>
          <a:p>
            <a:r>
              <a:rPr lang="de-DE" sz="1400" dirty="0"/>
              <a:t>Ziel: 2.500 €</a:t>
            </a:r>
            <a:r>
              <a:rPr lang="de-DE" sz="1400" b="1" dirty="0"/>
              <a:t>	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4067A4A-5108-4162-AF8D-CA3760ED1CDC}"/>
              </a:ext>
            </a:extLst>
          </p:cNvPr>
          <p:cNvSpPr txBox="1"/>
          <p:nvPr/>
        </p:nvSpPr>
        <p:spPr>
          <a:xfrm>
            <a:off x="1867115" y="3153308"/>
            <a:ext cx="10137614" cy="288147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Spenden </a:t>
            </a:r>
            <a:r>
              <a:rPr lang="de-DE" sz="1400" dirty="0"/>
              <a:t>(analog, ONLINE) Ziel: 10.000 €</a:t>
            </a:r>
            <a:r>
              <a:rPr lang="de-DE" sz="1400" b="1" dirty="0"/>
              <a:t> 	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9A7E31E4-4226-4A73-BDE9-3F7960B07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474763"/>
              </p:ext>
            </p:extLst>
          </p:nvPr>
        </p:nvGraphicFramePr>
        <p:xfrm>
          <a:off x="11197011" y="44450"/>
          <a:ext cx="9588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958559" imgH="640882" progId="AcroExch.Document.DC">
                  <p:embed/>
                </p:oleObj>
              </mc:Choice>
              <mc:Fallback>
                <p:oleObj name="Acrobat Document" r:id="rId3" imgW="958559" imgH="640882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49F66DEC-575F-40DF-A899-DB05A7E414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97011" y="44450"/>
                        <a:ext cx="958850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fik 40">
            <a:extLst>
              <a:ext uri="{FF2B5EF4-FFF2-40B4-BE49-F238E27FC236}">
                <a16:creationId xmlns:a16="http://schemas.microsoft.com/office/drawing/2014/main" id="{CDD1810E-6CAB-4346-B4FD-ECEF4879F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920" y="4100863"/>
            <a:ext cx="978995" cy="61655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5D0932E-BB65-40C6-A445-92EF7BDFCE8E}"/>
              </a:ext>
            </a:extLst>
          </p:cNvPr>
          <p:cNvSpPr txBox="1"/>
          <p:nvPr/>
        </p:nvSpPr>
        <p:spPr>
          <a:xfrm>
            <a:off x="5053586" y="-20395"/>
            <a:ext cx="371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Maßnahmenplan Jahr 1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14085871-8C77-42BB-84FA-DD02D7EBC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837" y="107615"/>
            <a:ext cx="5384649" cy="339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9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6" presetClass="entr" presetSubtype="4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5" grpId="0" animBg="1"/>
      <p:bldP spid="18" grpId="0" animBg="1"/>
      <p:bldP spid="21" grpId="0" animBg="1"/>
      <p:bldP spid="22" grpId="0" animBg="1"/>
      <p:bldP spid="24" grpId="0" animBg="1"/>
      <p:bldP spid="27" grpId="0" animBg="1"/>
      <p:bldP spid="14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B2A26A-573D-48E3-9751-B45B2C13DA33}"/>
              </a:ext>
            </a:extLst>
          </p:cNvPr>
          <p:cNvSpPr txBox="1"/>
          <p:nvPr/>
        </p:nvSpPr>
        <p:spPr>
          <a:xfrm>
            <a:off x="0" y="1274324"/>
            <a:ext cx="1945531" cy="1754326"/>
          </a:xfrm>
          <a:prstGeom prst="rect">
            <a:avLst/>
          </a:prstGeom>
          <a:solidFill>
            <a:srgbClr val="3399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Kommunikation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Bekanntmachen des Projektes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Information zu Status der Kampagne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932F90-2073-48DE-ABF0-F98A3D4F55BC}"/>
              </a:ext>
            </a:extLst>
          </p:cNvPr>
          <p:cNvSpPr txBox="1"/>
          <p:nvPr/>
        </p:nvSpPr>
        <p:spPr>
          <a:xfrm>
            <a:off x="-1" y="4199107"/>
            <a:ext cx="1945531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Marketing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Projektziel: 130.000 €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dirty="0"/>
              <a:t>12 Monate Kampagne</a:t>
            </a:r>
          </a:p>
        </p:txBody>
      </p: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803F0DC5-87E6-414D-98B1-59CA71F5BC33}"/>
              </a:ext>
            </a:extLst>
          </p:cNvPr>
          <p:cNvGraphicFramePr>
            <a:graphicFrameLocks noGrp="1"/>
          </p:cNvGraphicFramePr>
          <p:nvPr/>
        </p:nvGraphicFramePr>
        <p:xfrm>
          <a:off x="1857983" y="371923"/>
          <a:ext cx="10155684" cy="62943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46307">
                  <a:extLst>
                    <a:ext uri="{9D8B030D-6E8A-4147-A177-3AD203B41FA5}">
                      <a16:colId xmlns:a16="http://schemas.microsoft.com/office/drawing/2014/main" val="1398525169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4156609281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2767783123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3847957460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2311242727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3175578819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1629030413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720704660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409064692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3179026988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2576567465"/>
                    </a:ext>
                  </a:extLst>
                </a:gridCol>
                <a:gridCol w="846307">
                  <a:extLst>
                    <a:ext uri="{9D8B030D-6E8A-4147-A177-3AD203B41FA5}">
                      <a16:colId xmlns:a16="http://schemas.microsoft.com/office/drawing/2014/main" val="709272608"/>
                    </a:ext>
                  </a:extLst>
                </a:gridCol>
              </a:tblGrid>
              <a:tr h="243713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2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3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4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5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6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7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8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9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10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11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Monat 12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2272632532"/>
                  </a:ext>
                </a:extLst>
              </a:tr>
              <a:tr h="243900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029"/>
                  </a:ext>
                </a:extLst>
              </a:tr>
              <a:tr h="356993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556088"/>
                  </a:ext>
                </a:extLst>
              </a:tr>
            </a:tbl>
          </a:graphicData>
        </a:graphic>
      </p:graphicFrame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C053299-D220-484A-BB53-F066450EBF54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6926790" y="2173465"/>
            <a:ext cx="9035" cy="2576945"/>
          </a:xfrm>
          <a:prstGeom prst="straightConnector1">
            <a:avLst/>
          </a:prstGeom>
          <a:ln w="762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0E3F4EB5-C12B-4A7F-9AF3-B4E82CE3D336}"/>
              </a:ext>
            </a:extLst>
          </p:cNvPr>
          <p:cNvCxnSpPr>
            <a:cxnSpLocks/>
          </p:cNvCxnSpPr>
          <p:nvPr/>
        </p:nvCxnSpPr>
        <p:spPr>
          <a:xfrm>
            <a:off x="2409565" y="2052204"/>
            <a:ext cx="14237" cy="2608426"/>
          </a:xfrm>
          <a:prstGeom prst="straightConnector1">
            <a:avLst/>
          </a:prstGeom>
          <a:ln w="762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98A2DA7D-1CE3-4FE0-9137-C94FC3C7A0C0}"/>
              </a:ext>
            </a:extLst>
          </p:cNvPr>
          <p:cNvCxnSpPr>
            <a:cxnSpLocks/>
          </p:cNvCxnSpPr>
          <p:nvPr/>
        </p:nvCxnSpPr>
        <p:spPr>
          <a:xfrm>
            <a:off x="11357406" y="2505842"/>
            <a:ext cx="0" cy="2334348"/>
          </a:xfrm>
          <a:prstGeom prst="straightConnector1">
            <a:avLst/>
          </a:prstGeom>
          <a:ln w="762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235F4C7-07BD-421A-A308-C1BEAD82AA55}"/>
              </a:ext>
            </a:extLst>
          </p:cNvPr>
          <p:cNvGrpSpPr/>
          <p:nvPr/>
        </p:nvGrpSpPr>
        <p:grpSpPr>
          <a:xfrm>
            <a:off x="1880214" y="3484959"/>
            <a:ext cx="5043100" cy="828982"/>
            <a:chOff x="1880214" y="3484959"/>
            <a:chExt cx="5043100" cy="828982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5EC9FB2F-0F97-44EF-8AE5-A7F2E45722C5}"/>
                </a:ext>
              </a:extLst>
            </p:cNvPr>
            <p:cNvSpPr/>
            <p:nvPr/>
          </p:nvSpPr>
          <p:spPr>
            <a:xfrm>
              <a:off x="1880214" y="3484959"/>
              <a:ext cx="5043100" cy="828982"/>
            </a:xfrm>
            <a:prstGeom prst="rect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8ED9312-ED42-4791-BFF4-5020B24EF9F5}"/>
                </a:ext>
              </a:extLst>
            </p:cNvPr>
            <p:cNvSpPr txBox="1"/>
            <p:nvPr/>
          </p:nvSpPr>
          <p:spPr>
            <a:xfrm>
              <a:off x="1880215" y="3495845"/>
              <a:ext cx="1108954" cy="503590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de-DE" sz="1400" b="1" dirty="0"/>
                <a:t>Akquise Tom-</a:t>
              </a:r>
              <a:r>
                <a:rPr lang="de-DE" sz="1400" b="1" dirty="0" err="1"/>
                <a:t>bolagewinne</a:t>
              </a:r>
              <a:endParaRPr lang="de-DE" sz="1400" b="1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5E397D3-5BE4-4774-B5FC-6B4AB78722B9}"/>
                </a:ext>
              </a:extLst>
            </p:cNvPr>
            <p:cNvSpPr txBox="1"/>
            <p:nvPr/>
          </p:nvSpPr>
          <p:spPr>
            <a:xfrm>
              <a:off x="2989168" y="4004022"/>
              <a:ext cx="3901489" cy="28814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de-DE" sz="1400" b="1" dirty="0"/>
                <a:t>Spendentombola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29334FF-79A2-4246-AC3C-AD1A3B56E803}"/>
                </a:ext>
              </a:extLst>
            </p:cNvPr>
            <p:cNvSpPr txBox="1"/>
            <p:nvPr/>
          </p:nvSpPr>
          <p:spPr>
            <a:xfrm>
              <a:off x="3600941" y="3516393"/>
              <a:ext cx="2950680" cy="52322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Gewinne: Spenden z.B. lokaler Firmen</a:t>
              </a:r>
            </a:p>
            <a:p>
              <a:r>
                <a:rPr lang="de-DE" sz="1400" dirty="0">
                  <a:solidFill>
                    <a:schemeClr val="bg1"/>
                  </a:solidFill>
                </a:rPr>
                <a:t>Ziel: 80.000 € (=15 €/</a:t>
              </a:r>
              <a:r>
                <a:rPr lang="de-DE" sz="1400" dirty="0" err="1">
                  <a:solidFill>
                    <a:schemeClr val="bg1"/>
                  </a:solidFill>
                </a:rPr>
                <a:t>Gm</a:t>
              </a:r>
              <a:r>
                <a:rPr lang="de-DE" sz="1400" dirty="0">
                  <a:solidFill>
                    <a:schemeClr val="bg1"/>
                  </a:solidFill>
                </a:rPr>
                <a:t>-Glied)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C8A1FA3-23D8-466E-9053-A996C6358BE0}"/>
              </a:ext>
            </a:extLst>
          </p:cNvPr>
          <p:cNvSpPr txBox="1"/>
          <p:nvPr/>
        </p:nvSpPr>
        <p:spPr>
          <a:xfrm>
            <a:off x="2227643" y="2549766"/>
            <a:ext cx="9786024" cy="523220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Information zum Kampagnenstatus: 	</a:t>
            </a:r>
            <a:r>
              <a:rPr lang="de-DE" sz="1400" dirty="0"/>
              <a:t>Barometer Gesamtkampagne, Barometer Einzelvorhaben, regelmäßige Abkündigung</a:t>
            </a:r>
          </a:p>
          <a:p>
            <a:r>
              <a:rPr lang="de-DE" sz="1400" dirty="0"/>
              <a:t>			soziale Medien, Gemeindebrief, dedizierte Website, analog (Außenwand!) </a:t>
            </a:r>
            <a:endParaRPr lang="de-DE" sz="1400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89B6CB-0CE1-481C-B9B5-90B5721F923F}"/>
              </a:ext>
            </a:extLst>
          </p:cNvPr>
          <p:cNvSpPr txBox="1"/>
          <p:nvPr/>
        </p:nvSpPr>
        <p:spPr>
          <a:xfrm>
            <a:off x="1869329" y="691167"/>
            <a:ext cx="1352842" cy="1365365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Kampagnenstart: </a:t>
            </a:r>
          </a:p>
          <a:p>
            <a:r>
              <a:rPr lang="de-DE" sz="1400" b="1" i="1" dirty="0"/>
              <a:t>Gemeinde-Event</a:t>
            </a:r>
          </a:p>
          <a:p>
            <a:r>
              <a:rPr lang="de-DE" sz="1400" dirty="0"/>
              <a:t>soziale Medien, Gemeindebrief, dedizierte Web-site, Presse</a:t>
            </a:r>
            <a:endParaRPr lang="de-DE" sz="14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6C26D8F-EB45-4722-9CD7-5C5A65FE4715}"/>
              </a:ext>
            </a:extLst>
          </p:cNvPr>
          <p:cNvSpPr txBox="1"/>
          <p:nvPr/>
        </p:nvSpPr>
        <p:spPr>
          <a:xfrm>
            <a:off x="10602686" y="925034"/>
            <a:ext cx="1410981" cy="1580808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Kampagnenfinish: </a:t>
            </a:r>
            <a:r>
              <a:rPr lang="de-DE" sz="1400" b="1" i="1" dirty="0"/>
              <a:t>Gemeinde-Event</a:t>
            </a:r>
          </a:p>
          <a:p>
            <a:r>
              <a:rPr lang="de-DE" sz="1400" dirty="0"/>
              <a:t>soziale Medien, Gemeindebrief, dedizierte Web-site, Presse, ana-log (Außenwand!), </a:t>
            </a:r>
            <a:endParaRPr lang="de-DE" sz="1400" b="1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19D6CB4-7022-4A12-B914-E028F820DFD5}"/>
              </a:ext>
            </a:extLst>
          </p:cNvPr>
          <p:cNvCxnSpPr>
            <a:cxnSpLocks/>
          </p:cNvCxnSpPr>
          <p:nvPr/>
        </p:nvCxnSpPr>
        <p:spPr>
          <a:xfrm>
            <a:off x="3222171" y="1373849"/>
            <a:ext cx="7380515" cy="38067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A577996D-7922-4F56-9F05-AB9F4FBD4AD3}"/>
              </a:ext>
            </a:extLst>
          </p:cNvPr>
          <p:cNvCxnSpPr>
            <a:cxnSpLocks/>
          </p:cNvCxnSpPr>
          <p:nvPr/>
        </p:nvCxnSpPr>
        <p:spPr>
          <a:xfrm>
            <a:off x="3007474" y="4922199"/>
            <a:ext cx="7849533" cy="14105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833277C-2EDB-4E89-BB6A-C0CDB3E01F31}"/>
              </a:ext>
            </a:extLst>
          </p:cNvPr>
          <p:cNvSpPr txBox="1"/>
          <p:nvPr/>
        </p:nvSpPr>
        <p:spPr>
          <a:xfrm>
            <a:off x="6259404" y="808100"/>
            <a:ext cx="1352842" cy="1365365"/>
          </a:xfrm>
          <a:prstGeom prst="rect">
            <a:avLst/>
          </a:prstGeom>
          <a:solidFill>
            <a:srgbClr val="339933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Mitte der Kam-</a:t>
            </a:r>
            <a:r>
              <a:rPr lang="de-DE" sz="1400" b="1" dirty="0" err="1"/>
              <a:t>pagne</a:t>
            </a:r>
            <a:r>
              <a:rPr lang="de-DE" sz="1400" b="1" dirty="0"/>
              <a:t>:</a:t>
            </a:r>
          </a:p>
          <a:p>
            <a:r>
              <a:rPr lang="de-DE" sz="1400" b="1" i="1" dirty="0"/>
              <a:t>Gemeinde-Event</a:t>
            </a:r>
          </a:p>
          <a:p>
            <a:r>
              <a:rPr lang="de-DE" sz="1400" dirty="0"/>
              <a:t>soziale Medien, Gemeindebrief, Website, Presse</a:t>
            </a:r>
            <a:endParaRPr lang="de-DE" sz="1400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D0449D7-C388-4CE7-BA71-E5AB10194C08}"/>
              </a:ext>
            </a:extLst>
          </p:cNvPr>
          <p:cNvSpPr txBox="1"/>
          <p:nvPr/>
        </p:nvSpPr>
        <p:spPr>
          <a:xfrm>
            <a:off x="6381348" y="4750410"/>
            <a:ext cx="1108954" cy="503590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Gemeindefest</a:t>
            </a:r>
          </a:p>
          <a:p>
            <a:r>
              <a:rPr lang="de-DE" sz="1400" dirty="0"/>
              <a:t>Ziel: 2.500 €</a:t>
            </a:r>
            <a:r>
              <a:rPr lang="de-DE" sz="1400" b="1" dirty="0"/>
              <a:t>	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444A40-85BF-47A4-B69A-006DE6AF1E95}"/>
              </a:ext>
            </a:extLst>
          </p:cNvPr>
          <p:cNvSpPr txBox="1"/>
          <p:nvPr/>
        </p:nvSpPr>
        <p:spPr>
          <a:xfrm>
            <a:off x="3309779" y="4969382"/>
            <a:ext cx="987468" cy="934478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Kita-Spenden-marathon</a:t>
            </a:r>
          </a:p>
          <a:p>
            <a:r>
              <a:rPr lang="de-DE" sz="1400" dirty="0"/>
              <a:t>Ziel: 500 €</a:t>
            </a:r>
            <a:r>
              <a:rPr lang="de-DE" sz="1400" b="1" dirty="0"/>
              <a:t>	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ED59ADF-5672-4C61-9278-9AD7EED72D26}"/>
              </a:ext>
            </a:extLst>
          </p:cNvPr>
          <p:cNvSpPr txBox="1"/>
          <p:nvPr/>
        </p:nvSpPr>
        <p:spPr>
          <a:xfrm>
            <a:off x="7612245" y="5087817"/>
            <a:ext cx="1351645" cy="1149921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Konfi-Aktionen </a:t>
            </a:r>
            <a:r>
              <a:rPr lang="de-DE" sz="1400" dirty="0"/>
              <a:t>(Tannenbaum, Valentinstag-Rosen, …)</a:t>
            </a:r>
          </a:p>
          <a:p>
            <a:r>
              <a:rPr lang="de-DE" sz="1400" dirty="0"/>
              <a:t>Ziel: 1.000 €</a:t>
            </a:r>
            <a:r>
              <a:rPr lang="de-DE" sz="1400" b="1" dirty="0"/>
              <a:t>	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60562A3-5A25-4676-86DD-3FC8D65EF687}"/>
              </a:ext>
            </a:extLst>
          </p:cNvPr>
          <p:cNvSpPr txBox="1"/>
          <p:nvPr/>
        </p:nvSpPr>
        <p:spPr>
          <a:xfrm>
            <a:off x="9643775" y="5087817"/>
            <a:ext cx="1159024" cy="1149921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Konfi-Aktionen </a:t>
            </a:r>
            <a:r>
              <a:rPr lang="de-DE" sz="1400" dirty="0"/>
              <a:t>(Stutenkerl-verkauf, …)</a:t>
            </a:r>
          </a:p>
          <a:p>
            <a:r>
              <a:rPr lang="de-DE" sz="1400" dirty="0"/>
              <a:t>Ziel: 1.000 €</a:t>
            </a:r>
            <a:r>
              <a:rPr lang="de-DE" sz="1400" b="1" dirty="0"/>
              <a:t>	</a:t>
            </a:r>
          </a:p>
        </p:txBody>
      </p:sp>
      <p:sp>
        <p:nvSpPr>
          <p:cNvPr id="27" name="Legende: mit gebogener Linie mit Rahmen und Akzentuierungsbalken 26">
            <a:extLst>
              <a:ext uri="{FF2B5EF4-FFF2-40B4-BE49-F238E27FC236}">
                <a16:creationId xmlns:a16="http://schemas.microsoft.com/office/drawing/2014/main" id="{508DC289-3DC9-4850-A700-FD8B7B852CF9}"/>
              </a:ext>
            </a:extLst>
          </p:cNvPr>
          <p:cNvSpPr/>
          <p:nvPr/>
        </p:nvSpPr>
        <p:spPr>
          <a:xfrm>
            <a:off x="7412020" y="3527167"/>
            <a:ext cx="1186756" cy="59610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550"/>
              <a:gd name="adj6" fmla="val -83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/>
              <a:t>zu klären: Steuern / Gemeinnützigkeit (Förderverein)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DBBC49-3DB8-4709-9BBF-B2F989686EE9}"/>
              </a:ext>
            </a:extLst>
          </p:cNvPr>
          <p:cNvSpPr txBox="1"/>
          <p:nvPr/>
        </p:nvSpPr>
        <p:spPr>
          <a:xfrm>
            <a:off x="1869329" y="4339922"/>
            <a:ext cx="10137614" cy="288147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lokale Geschäfte zeigen Unterstützung: Plaketten an Geschäften</a:t>
            </a:r>
            <a:r>
              <a:rPr lang="de-DE" sz="1400" dirty="0"/>
              <a:t> (Farbe/Größe/Form codiert Beitrag) Ziel: 15.000 €</a:t>
            </a:r>
            <a:r>
              <a:rPr lang="de-DE" sz="1400" b="1" dirty="0"/>
              <a:t> 	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45CD839-983A-402D-9361-086C20B577D5}"/>
              </a:ext>
            </a:extLst>
          </p:cNvPr>
          <p:cNvSpPr txBox="1"/>
          <p:nvPr/>
        </p:nvSpPr>
        <p:spPr>
          <a:xfrm>
            <a:off x="1869325" y="6281359"/>
            <a:ext cx="10137614" cy="288147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Ansprache von Einzelspendern</a:t>
            </a:r>
            <a:r>
              <a:rPr lang="de-DE" sz="1400" dirty="0"/>
              <a:t> Ziel: 15.000 €</a:t>
            </a:r>
            <a:r>
              <a:rPr lang="de-DE" sz="1400" b="1" dirty="0"/>
              <a:t> 	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EDABEF7-2C9A-4BBF-A032-319FCDB055AE}"/>
              </a:ext>
            </a:extLst>
          </p:cNvPr>
          <p:cNvSpPr txBox="1"/>
          <p:nvPr/>
        </p:nvSpPr>
        <p:spPr>
          <a:xfrm>
            <a:off x="1869325" y="4660630"/>
            <a:ext cx="1108954" cy="503590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Gemeindefest</a:t>
            </a:r>
          </a:p>
          <a:p>
            <a:r>
              <a:rPr lang="de-DE" sz="1400" dirty="0"/>
              <a:t>Ziel: 2.500 €</a:t>
            </a:r>
            <a:r>
              <a:rPr lang="de-DE" sz="1400" b="1" dirty="0"/>
              <a:t>	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E8F6EED-FF41-4ACD-A8D0-A0C9D3EAEFC9}"/>
              </a:ext>
            </a:extLst>
          </p:cNvPr>
          <p:cNvSpPr txBox="1"/>
          <p:nvPr/>
        </p:nvSpPr>
        <p:spPr>
          <a:xfrm>
            <a:off x="10880860" y="4840190"/>
            <a:ext cx="1108954" cy="503590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de-DE" sz="1400" b="1" dirty="0"/>
              <a:t>Gemeindefest</a:t>
            </a:r>
          </a:p>
          <a:p>
            <a:r>
              <a:rPr lang="de-DE" sz="1400" dirty="0"/>
              <a:t>Ziel: 2.500 €</a:t>
            </a:r>
            <a:r>
              <a:rPr lang="de-DE" sz="1400" b="1" dirty="0"/>
              <a:t>	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4067A4A-5108-4162-AF8D-CA3760ED1CDC}"/>
              </a:ext>
            </a:extLst>
          </p:cNvPr>
          <p:cNvSpPr txBox="1"/>
          <p:nvPr/>
        </p:nvSpPr>
        <p:spPr>
          <a:xfrm>
            <a:off x="1867115" y="3153308"/>
            <a:ext cx="10137614" cy="288147"/>
          </a:xfrm>
          <a:prstGeom prst="rect">
            <a:avLst/>
          </a:prstGeom>
          <a:solidFill>
            <a:srgbClr val="00B0F0"/>
          </a:solidFill>
          <a:ln>
            <a:solidFill>
              <a:srgbClr val="FF2525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de-DE" sz="1400" b="1" dirty="0"/>
              <a:t>Spenden </a:t>
            </a:r>
            <a:r>
              <a:rPr lang="de-DE" sz="1400" dirty="0"/>
              <a:t>(analog, ONLINE) Ziel: 10.000 €</a:t>
            </a:r>
            <a:r>
              <a:rPr lang="de-DE" sz="1400" b="1" dirty="0"/>
              <a:t> 	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9A7E31E4-4226-4A73-BDE9-3F7960B079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97011" y="44450"/>
          <a:ext cx="9588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958559" imgH="640882" progId="AcroExch.Document.DC">
                  <p:embed/>
                </p:oleObj>
              </mc:Choice>
              <mc:Fallback>
                <p:oleObj name="Acrobat Document" r:id="rId3" imgW="958559" imgH="640882" progId="AcroExch.Document.DC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9A7E31E4-4226-4A73-BDE9-3F7960B079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97011" y="44450"/>
                        <a:ext cx="958850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Grafik 40">
            <a:extLst>
              <a:ext uri="{FF2B5EF4-FFF2-40B4-BE49-F238E27FC236}">
                <a16:creationId xmlns:a16="http://schemas.microsoft.com/office/drawing/2014/main" id="{CDD1810E-6CAB-4346-B4FD-ECEF4879F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920" y="4100863"/>
            <a:ext cx="978995" cy="616558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5D0932E-BB65-40C6-A445-92EF7BDFCE8E}"/>
              </a:ext>
            </a:extLst>
          </p:cNvPr>
          <p:cNvSpPr txBox="1"/>
          <p:nvPr/>
        </p:nvSpPr>
        <p:spPr>
          <a:xfrm>
            <a:off x="5053586" y="-20395"/>
            <a:ext cx="371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Maßnahmenplan Jahr 1</a:t>
            </a:r>
          </a:p>
        </p:txBody>
      </p:sp>
    </p:spTree>
    <p:extLst>
      <p:ext uri="{BB962C8B-B14F-4D97-AF65-F5344CB8AC3E}">
        <p14:creationId xmlns:p14="http://schemas.microsoft.com/office/powerpoint/2010/main" val="10325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6" presetClass="entr" presetSubtype="4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5" grpId="0" animBg="1"/>
      <p:bldP spid="18" grpId="0" animBg="1"/>
      <p:bldP spid="21" grpId="0" animBg="1"/>
      <p:bldP spid="22" grpId="0" animBg="1"/>
      <p:bldP spid="24" grpId="0" animBg="1"/>
      <p:bldP spid="27" grpId="0" animBg="1"/>
      <p:bldP spid="14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>
            <a:extLst>
              <a:ext uri="{FF2B5EF4-FFF2-40B4-BE49-F238E27FC236}">
                <a16:creationId xmlns:a16="http://schemas.microsoft.com/office/drawing/2014/main" id="{35D0932E-BB65-40C6-A445-92EF7BDFCE8E}"/>
              </a:ext>
            </a:extLst>
          </p:cNvPr>
          <p:cNvSpPr txBox="1"/>
          <p:nvPr/>
        </p:nvSpPr>
        <p:spPr>
          <a:xfrm>
            <a:off x="4471196" y="410355"/>
            <a:ext cx="3249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Fundraising-Struktur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2463BB-C7D4-40E3-8548-4E13B434B938}"/>
              </a:ext>
            </a:extLst>
          </p:cNvPr>
          <p:cNvSpPr txBox="1"/>
          <p:nvPr/>
        </p:nvSpPr>
        <p:spPr>
          <a:xfrm>
            <a:off x="3729831" y="3848459"/>
            <a:ext cx="3667351" cy="369332"/>
          </a:xfrm>
          <a:prstGeom prst="rect">
            <a:avLst/>
          </a:prstGeom>
          <a:noFill/>
          <a:ln w="28575">
            <a:solidFill>
              <a:srgbClr val="33993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66FF"/>
                </a:solidFill>
              </a:rPr>
              <a:t>Koordination Fundraising-Kampagne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9B3AAF-09D5-4CD1-B453-FCEFD14F3A53}"/>
              </a:ext>
            </a:extLst>
          </p:cNvPr>
          <p:cNvSpPr txBox="1"/>
          <p:nvPr/>
        </p:nvSpPr>
        <p:spPr>
          <a:xfrm>
            <a:off x="3457802" y="4827330"/>
            <a:ext cx="42114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66FF"/>
                </a:solidFill>
              </a:rPr>
              <a:t>Kampagnen-Team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/>
              <a:t>Öffentlichkeitsarbeit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/>
              <a:t>Online-Aktivität (Koordination)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/>
              <a:t>Event-Organisation (Koordination)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/>
              <a:t>Spender-Gespräche (</a:t>
            </a:r>
            <a:r>
              <a:rPr lang="de-DE" dirty="0" err="1"/>
              <a:t>Pfr</a:t>
            </a:r>
            <a:r>
              <a:rPr lang="de-DE" dirty="0"/>
              <a:t>., </a:t>
            </a:r>
            <a:r>
              <a:rPr lang="de-DE" dirty="0" err="1"/>
              <a:t>Presb</a:t>
            </a:r>
            <a:r>
              <a:rPr lang="de-DE" dirty="0"/>
              <a:t>.-Vorsitz)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/>
              <a:t>Assistenz (Kasse, Post, …)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134791-2FEF-47D3-AEA4-3E78860AB875}"/>
              </a:ext>
            </a:extLst>
          </p:cNvPr>
          <p:cNvSpPr txBox="1"/>
          <p:nvPr/>
        </p:nvSpPr>
        <p:spPr>
          <a:xfrm>
            <a:off x="3656029" y="1484593"/>
            <a:ext cx="38149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66FF"/>
                </a:solidFill>
              </a:rPr>
              <a:t>Kampagnen-Steuerungsteam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/>
              <a:t>Pfarrer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 err="1"/>
              <a:t>Presbyteriumsvorsitz</a:t>
            </a:r>
            <a:endParaRPr lang="de-DE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/>
              <a:t>Kirchmeister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 err="1"/>
              <a:t>Bauausschuß</a:t>
            </a:r>
            <a:r>
              <a:rPr lang="de-DE" dirty="0"/>
              <a:t> (1 Vertreter)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dirty="0" err="1"/>
              <a:t>Öffentlichkeitsausschuß</a:t>
            </a:r>
            <a:r>
              <a:rPr lang="de-DE" dirty="0"/>
              <a:t> (1 Vertreter)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F4D5AB-580A-4FE6-A0F2-47AA18FE40DC}"/>
              </a:ext>
            </a:extLst>
          </p:cNvPr>
          <p:cNvSpPr txBox="1"/>
          <p:nvPr/>
        </p:nvSpPr>
        <p:spPr>
          <a:xfrm>
            <a:off x="9342583" y="1484593"/>
            <a:ext cx="14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66FF"/>
                </a:solidFill>
              </a:rPr>
              <a:t>Presbyterium</a:t>
            </a:r>
          </a:p>
        </p:txBody>
      </p:sp>
      <p:sp>
        <p:nvSpPr>
          <p:cNvPr id="2" name="Pfeil: nach oben und unten 1">
            <a:extLst>
              <a:ext uri="{FF2B5EF4-FFF2-40B4-BE49-F238E27FC236}">
                <a16:creationId xmlns:a16="http://schemas.microsoft.com/office/drawing/2014/main" id="{3BFD1592-26B0-425B-990B-84AF1AA3B5BC}"/>
              </a:ext>
            </a:extLst>
          </p:cNvPr>
          <p:cNvSpPr/>
          <p:nvPr/>
        </p:nvSpPr>
        <p:spPr>
          <a:xfrm>
            <a:off x="5382437" y="3171160"/>
            <a:ext cx="362139" cy="609540"/>
          </a:xfrm>
          <a:prstGeom prst="upDownArrow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oben und unten 7">
            <a:extLst>
              <a:ext uri="{FF2B5EF4-FFF2-40B4-BE49-F238E27FC236}">
                <a16:creationId xmlns:a16="http://schemas.microsoft.com/office/drawing/2014/main" id="{A22B07F4-61E8-4315-917F-4C93DF2DBEE3}"/>
              </a:ext>
            </a:extLst>
          </p:cNvPr>
          <p:cNvSpPr/>
          <p:nvPr/>
        </p:nvSpPr>
        <p:spPr>
          <a:xfrm>
            <a:off x="5382437" y="4283287"/>
            <a:ext cx="362139" cy="609540"/>
          </a:xfrm>
          <a:prstGeom prst="upDownArrow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E76898D-F8C3-4187-91AE-3BBCBE2D6B29}"/>
              </a:ext>
            </a:extLst>
          </p:cNvPr>
          <p:cNvCxnSpPr>
            <a:cxnSpLocks/>
          </p:cNvCxnSpPr>
          <p:nvPr/>
        </p:nvCxnSpPr>
        <p:spPr>
          <a:xfrm>
            <a:off x="6998327" y="1678312"/>
            <a:ext cx="2371415" cy="0"/>
          </a:xfrm>
          <a:prstGeom prst="straightConnector1">
            <a:avLst/>
          </a:prstGeom>
          <a:ln w="57150">
            <a:solidFill>
              <a:srgbClr val="33993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FBE2117-162E-4F97-9D07-8943B890E3FC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7470984" y="1669259"/>
            <a:ext cx="1871599" cy="2363868"/>
          </a:xfrm>
          <a:prstGeom prst="straightConnector1">
            <a:avLst/>
          </a:prstGeom>
          <a:ln w="57150">
            <a:solidFill>
              <a:srgbClr val="33993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52F5B3A1-E45E-4BFA-B882-135FA3CC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5" y="94897"/>
            <a:ext cx="2054647" cy="13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4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>
            <a:extLst>
              <a:ext uri="{FF2B5EF4-FFF2-40B4-BE49-F238E27FC236}">
                <a16:creationId xmlns:a16="http://schemas.microsoft.com/office/drawing/2014/main" id="{35D0932E-BB65-40C6-A445-92EF7BDFCE8E}"/>
              </a:ext>
            </a:extLst>
          </p:cNvPr>
          <p:cNvSpPr txBox="1"/>
          <p:nvPr/>
        </p:nvSpPr>
        <p:spPr>
          <a:xfrm>
            <a:off x="334209" y="254767"/>
            <a:ext cx="3080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Öffentlichkeitsarbeit: </a:t>
            </a:r>
          </a:p>
          <a:p>
            <a:r>
              <a:rPr lang="de-DE" b="1" dirty="0"/>
              <a:t>Flyer</a:t>
            </a:r>
          </a:p>
          <a:p>
            <a:r>
              <a:rPr lang="de-DE" b="1" dirty="0"/>
              <a:t>Plakat (Vorschlag)</a:t>
            </a:r>
          </a:p>
          <a:p>
            <a:pPr marL="179388" lvl="1" indent="-179388">
              <a:buFont typeface="Arial" panose="020B0604020202020204" pitchFamily="34" charset="0"/>
              <a:buChar char="•"/>
            </a:pPr>
            <a:r>
              <a:rPr lang="de-DE" dirty="0"/>
              <a:t>QR-Code: Spendenportal</a:t>
            </a:r>
          </a:p>
          <a:p>
            <a:pPr marL="179388" lvl="1" indent="-179388">
              <a:buFont typeface="Arial" panose="020B0604020202020204" pitchFamily="34" charset="0"/>
              <a:buChar char="•"/>
            </a:pPr>
            <a:r>
              <a:rPr lang="de-DE" dirty="0"/>
              <a:t>Beispiel für Geschäfte (Sponsoren)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dirty="0"/>
              <a:t>Kosten ca. 1.000 €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30F8B5-6490-4CD0-91A0-6F9B3BCCDA38}"/>
              </a:ext>
            </a:extLst>
          </p:cNvPr>
          <p:cNvSpPr txBox="1"/>
          <p:nvPr/>
        </p:nvSpPr>
        <p:spPr>
          <a:xfrm>
            <a:off x="8248687" y="4273722"/>
            <a:ext cx="380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Vielen Dank für Ihre Aufmerksamkeit!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8E19F28-1863-412C-A8C6-DF72EB0F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23" y="46074"/>
            <a:ext cx="4758941" cy="6726968"/>
          </a:xfrm>
          <a:prstGeom prst="rect">
            <a:avLst/>
          </a:prstGeom>
        </p:spPr>
      </p:pic>
      <p:pic>
        <p:nvPicPr>
          <p:cNvPr id="21" name="Grafik 20" descr="Ein Bild, das drinnen, Spielzeug, ClipArt enthält.&#10;&#10;Automatisch generierte Beschreibung">
            <a:extLst>
              <a:ext uri="{FF2B5EF4-FFF2-40B4-BE49-F238E27FC236}">
                <a16:creationId xmlns:a16="http://schemas.microsoft.com/office/drawing/2014/main" id="{51B61B9F-08DA-45D5-97D1-71D8C8425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643054"/>
            <a:ext cx="2376049" cy="199422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9C8329B-4C87-4240-8E73-6E7EB9C41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5" y="94897"/>
            <a:ext cx="2054647" cy="13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5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790C4C47-566B-4C29-91BA-7AE05578FA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97011" y="44450"/>
          <a:ext cx="9588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958559" imgH="640882" progId="AcroExch.Document.DC">
                  <p:embed/>
                </p:oleObj>
              </mc:Choice>
              <mc:Fallback>
                <p:oleObj name="Acrobat Document" r:id="rId3" imgW="958559" imgH="640882" progId="AcroExch.Document.DC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790C4C47-566B-4C29-91BA-7AE05578FA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97011" y="44450"/>
                        <a:ext cx="958850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 descr="Ein Bild, das Text, grün enthält.&#10;&#10;Automatisch generierte Beschreibung">
            <a:extLst>
              <a:ext uri="{FF2B5EF4-FFF2-40B4-BE49-F238E27FC236}">
                <a16:creationId xmlns:a16="http://schemas.microsoft.com/office/drawing/2014/main" id="{236CDC5A-B381-4B9E-94D6-06D82E18C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16" y="1040151"/>
            <a:ext cx="9489168" cy="477769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C6305D9-9DDE-43C8-8DAC-998FE3C46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5914" y="0"/>
            <a:ext cx="7860172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82CFC55-1CB5-4300-9967-C1956A63EC9B}"/>
              </a:ext>
            </a:extLst>
          </p:cNvPr>
          <p:cNvSpPr txBox="1"/>
          <p:nvPr/>
        </p:nvSpPr>
        <p:spPr>
          <a:xfrm>
            <a:off x="2165914" y="6858000"/>
            <a:ext cx="78601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7" tooltip="http://de.wiktionary.org/wiki/Butterkeks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8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7" name="Grafik 6" descr="Ein Bild, das süß enthält.&#10;&#10;Automatisch generierte Beschreibung">
            <a:extLst>
              <a:ext uri="{FF2B5EF4-FFF2-40B4-BE49-F238E27FC236}">
                <a16:creationId xmlns:a16="http://schemas.microsoft.com/office/drawing/2014/main" id="{B5A76E60-46A1-477E-8353-9A811E2253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524000" y="1466850"/>
            <a:ext cx="9144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80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688</Words>
  <Application>Microsoft Office PowerPoint</Application>
  <PresentationFormat>Breitbild</PresentationFormat>
  <Paragraphs>166</Paragraphs>
  <Slides>9</Slides>
  <Notes>0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Köhler, Ulrich</dc:creator>
  <cp:lastModifiedBy>Köhler, Ulrich</cp:lastModifiedBy>
  <cp:revision>69</cp:revision>
  <dcterms:created xsi:type="dcterms:W3CDTF">2021-04-27T06:12:08Z</dcterms:created>
  <dcterms:modified xsi:type="dcterms:W3CDTF">2021-05-03T19:00:44Z</dcterms:modified>
</cp:coreProperties>
</file>